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67" r:id="rId2"/>
    <p:sldId id="271" r:id="rId3"/>
    <p:sldId id="281" r:id="rId4"/>
    <p:sldId id="270" r:id="rId5"/>
    <p:sldId id="288" r:id="rId6"/>
    <p:sldId id="273" r:id="rId7"/>
    <p:sldId id="289" r:id="rId8"/>
    <p:sldId id="290" r:id="rId9"/>
    <p:sldId id="295" r:id="rId10"/>
    <p:sldId id="296" r:id="rId11"/>
    <p:sldId id="291" r:id="rId12"/>
    <p:sldId id="293" r:id="rId13"/>
    <p:sldId id="280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477"/>
    <a:srgbClr val="041648"/>
    <a:srgbClr val="0F558F"/>
    <a:srgbClr val="1265AA"/>
    <a:srgbClr val="0D4D81"/>
    <a:srgbClr val="0D3C81"/>
    <a:srgbClr val="FFEA93"/>
    <a:srgbClr val="FFCC00"/>
    <a:srgbClr val="0A36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6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F21D5-B151-4A1F-8FD9-FE61768613A8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2DD0-C8D2-403C-B06C-FB319D907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2DD0-C8D2-403C-B06C-FB319D907A0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2DD0-C8D2-403C-B06C-FB319D907A0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B05E-55A4-4D35-BF5F-6C166D505E9E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42F7-9001-4D40-8047-DDCDCF1B2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gi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gi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Relationship Id="rId1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082898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63" name="think-cell Slide" r:id="rId7" imgW="360" imgH="360" progId="">
              <p:embed/>
            </p:oleObj>
          </a:graphicData>
        </a:graphic>
      </p:graphicFrame>
      <p:pic>
        <p:nvPicPr>
          <p:cNvPr id="1048" name="Picture 2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225" y="188913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4" name="Picture 1"/>
          <p:cNvPicPr/>
          <p:nvPr>
            <p:custDataLst>
              <p:tags r:id="rId3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635896" y="2564904"/>
            <a:ext cx="5328592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TOGETHER WITH EBA</a:t>
            </a:r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 REALITY AND NEW PERSPECTIVES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803089" y="5733256"/>
            <a:ext cx="2016050" cy="9361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SILVIA  RADU</a:t>
            </a:r>
          </a:p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PRESIDENT</a:t>
            </a:r>
          </a:p>
          <a:p>
            <a:pPr>
              <a:spcBef>
                <a:spcPts val="0"/>
              </a:spcBef>
            </a:pPr>
            <a:r>
              <a:rPr lang="en-US" sz="1800" b="1" spc="-90" dirty="0" smtClean="0">
                <a:solidFill>
                  <a:srgbClr val="0D3C81"/>
                </a:solidFill>
                <a:latin typeface="Arial Narrow" pitchFamily="34" charset="0"/>
              </a:rPr>
              <a:t>EBA  MOLDOVA</a:t>
            </a:r>
            <a:endParaRPr lang="ru-RU" sz="1800" b="1" spc="-90" dirty="0">
              <a:solidFill>
                <a:srgbClr val="0D3C8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9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7380312" y="2204864"/>
            <a:ext cx="1475656" cy="1467544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>
            <a:off x="4788024" y="1700808"/>
            <a:ext cx="288033" cy="1152128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785898" y="2525008"/>
            <a:ext cx="10598718" cy="1403317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118946" y="206073"/>
            <a:ext cx="9019822" cy="6352290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64985" y="225189"/>
            <a:ext cx="8862410" cy="6146973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3851920" y="4029472"/>
            <a:ext cx="2880320" cy="2828528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308304" y="256490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72477"/>
                </a:solidFill>
              </a:rPr>
              <a:t>Business Promotion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355976" y="494116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72477"/>
                </a:solidFill>
              </a:rPr>
              <a:t>Business Environment</a:t>
            </a:r>
            <a:endParaRPr lang="ru-RU" sz="2400" b="1" dirty="0">
              <a:solidFill>
                <a:srgbClr val="072477"/>
              </a:solidFill>
            </a:endParaRPr>
          </a:p>
        </p:txBody>
      </p:sp>
      <p:sp>
        <p:nvSpPr>
          <p:cNvPr id="121" name="Freeform 120"/>
          <p:cNvSpPr/>
          <p:nvPr/>
        </p:nvSpPr>
        <p:spPr>
          <a:xfrm flipV="1">
            <a:off x="1115616" y="5445224"/>
            <a:ext cx="3024336" cy="1080120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2466737" y="2389320"/>
            <a:ext cx="4570567" cy="3159480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4"/>
          <p:cNvGrpSpPr/>
          <p:nvPr/>
        </p:nvGrpSpPr>
        <p:grpSpPr>
          <a:xfrm>
            <a:off x="4572000" y="332656"/>
            <a:ext cx="1440160" cy="1440160"/>
            <a:chOff x="5943600" y="457200"/>
            <a:chExt cx="1752600" cy="1676400"/>
          </a:xfrm>
        </p:grpSpPr>
        <p:sp>
          <p:nvSpPr>
            <p:cNvPr id="119" name="Oval 118"/>
            <p:cNvSpPr/>
            <p:nvPr/>
          </p:nvSpPr>
          <p:spPr>
            <a:xfrm>
              <a:off x="5943600" y="457200"/>
              <a:ext cx="1752600" cy="16764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9320" y="914400"/>
              <a:ext cx="1531620" cy="752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72477"/>
                  </a:solidFill>
                </a:rPr>
                <a:t>Resource centre</a:t>
              </a:r>
              <a:endParaRPr lang="ru-RU" b="1" dirty="0">
                <a:solidFill>
                  <a:srgbClr val="072477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4800" y="1991141"/>
            <a:ext cx="3691136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rgbClr val="072477"/>
                </a:solidFill>
                <a:latin typeface="Arial Narrow" pitchFamily="34" charset="0"/>
              </a:rPr>
              <a:t>EBA</a:t>
            </a:r>
            <a:r>
              <a:rPr lang="en-US" sz="4400" b="1" dirty="0" smtClean="0">
                <a:solidFill>
                  <a:srgbClr val="072477"/>
                </a:solidFill>
                <a:latin typeface="Arial Narrow" pitchFamily="34" charset="0"/>
              </a:rPr>
              <a:t> Support</a:t>
            </a:r>
            <a:endParaRPr lang="ru-RU" sz="4400" dirty="0">
              <a:solidFill>
                <a:srgbClr val="FFCC0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3717032"/>
            <a:ext cx="241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2 </a:t>
            </a:r>
            <a:r>
              <a:rPr lang="en-US" sz="1600" b="1" dirty="0" smtClean="0">
                <a:solidFill>
                  <a:srgbClr val="072477"/>
                </a:solidFill>
              </a:rPr>
              <a:t>Sector groups: 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72477"/>
                </a:solidFill>
              </a:rPr>
              <a:t> Tax and Customs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72477"/>
                </a:solidFill>
              </a:rPr>
              <a:t> Trade and consumer protection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8264" y="4797152"/>
            <a:ext cx="2195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72477"/>
                </a:solidFill>
              </a:rPr>
              <a:t>Tax and customs</a:t>
            </a:r>
            <a:r>
              <a:rPr lang="ro-RO" sz="1600" b="1" dirty="0" smtClean="0">
                <a:solidFill>
                  <a:srgbClr val="072477"/>
                </a:solidFill>
              </a:rPr>
              <a:t> – </a:t>
            </a:r>
            <a:r>
              <a:rPr lang="en-US" sz="1600" b="1" dirty="0" smtClean="0">
                <a:solidFill>
                  <a:srgbClr val="072477"/>
                </a:solidFill>
              </a:rPr>
              <a:t>proposals to be submitted to Parliament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5877272"/>
            <a:ext cx="212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72477"/>
                </a:solidFill>
              </a:rPr>
              <a:t>Dialogue platform with Gov</a:t>
            </a:r>
            <a:r>
              <a:rPr lang="ro-RO" sz="1600" b="1" dirty="0" smtClean="0">
                <a:solidFill>
                  <a:srgbClr val="072477"/>
                </a:solidFill>
              </a:rPr>
              <a:t> (</a:t>
            </a:r>
            <a:r>
              <a:rPr lang="en-US" sz="1600" b="1" dirty="0" smtClean="0">
                <a:solidFill>
                  <a:srgbClr val="072477"/>
                </a:solidFill>
              </a:rPr>
              <a:t> DCFTA working groups, etc)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7" grpId="0" build="p"/>
      <p:bldP spid="16" grpId="0" build="p"/>
      <p:bldP spid="17" grpId="0" build="p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54672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9698" name="think-cell Slide" r:id="rId6" imgW="360" imgH="360" progId="">
              <p:embed/>
            </p:oleObj>
          </a:graphicData>
        </a:graphic>
      </p:graphicFrame>
      <p:pic>
        <p:nvPicPr>
          <p:cNvPr id="4" name="Picture 1"/>
          <p:cNvPicPr/>
          <p:nvPr>
            <p:custDataLst>
              <p:tags r:id="rId2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0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776836" y="2132856"/>
            <a:ext cx="4971628" cy="1902073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PERSPECTIVE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5733256"/>
            <a:ext cx="4041775" cy="566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mtClean="0"/>
              <a:t> </a:t>
            </a:r>
            <a:endParaRPr lang="ru-RU" dirty="0"/>
          </a:p>
        </p:txBody>
      </p:sp>
      <p:pic>
        <p:nvPicPr>
          <p:cNvPr id="10" name="Picture 23" descr="euflag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188640"/>
            <a:ext cx="1584176" cy="10081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652120" y="5805264"/>
            <a:ext cx="324036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International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Opengate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32040" y="522920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364088" y="6165304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4797152"/>
            <a:ext cx="32403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41648"/>
                </a:solidFill>
                <a:latin typeface="Arial Narrow" pitchFamily="34" charset="0"/>
              </a:rPr>
              <a:t>Investment Projects Data Base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3789040"/>
            <a:ext cx="324036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41648"/>
                </a:solidFill>
                <a:latin typeface="Arial Narrow" pitchFamily="34" charset="0"/>
              </a:rPr>
              <a:t>Youth Branch</a:t>
            </a:r>
            <a:endParaRPr lang="ru-RU" sz="2000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99992" y="4221088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636912"/>
            <a:ext cx="309634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41648"/>
                </a:solidFill>
                <a:latin typeface="Arial Narrow" pitchFamily="34" charset="0"/>
              </a:rPr>
              <a:t>Involvement in DCFTA for European integration</a:t>
            </a:r>
            <a:endParaRPr lang="ru-RU" sz="2000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620688"/>
            <a:ext cx="309634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Contact point in</a:t>
            </a:r>
            <a:r>
              <a:rPr lang="ro-RO" sz="20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o-RO" sz="2000" b="1" dirty="0" err="1" smtClean="0">
                <a:solidFill>
                  <a:srgbClr val="002060"/>
                </a:solidFill>
                <a:latin typeface="Arial Narrow" pitchFamily="34" charset="0"/>
              </a:rPr>
              <a:t>Bru</a:t>
            </a:r>
            <a:r>
              <a:rPr lang="en-US" sz="2000" b="1" dirty="0" err="1" smtClean="0">
                <a:solidFill>
                  <a:srgbClr val="002060"/>
                </a:solidFill>
                <a:latin typeface="Arial Narrow" pitchFamily="34" charset="0"/>
              </a:rPr>
              <a:t>ssels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75856" y="2132856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3" name="Picture 1" descr="C:\Users\Mariana\Desktop\canstock61824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836712"/>
            <a:ext cx="3240360" cy="5616624"/>
          </a:xfrm>
          <a:prstGeom prst="rect">
            <a:avLst/>
          </a:prstGeom>
          <a:noFill/>
        </p:spPr>
      </p:pic>
      <p:pic>
        <p:nvPicPr>
          <p:cNvPr id="29" name="Picture 3" descr="C:\Users\Mariana\Desktop\canstock68733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48880"/>
            <a:ext cx="2154306" cy="151216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</p:pic>
      <p:sp>
        <p:nvSpPr>
          <p:cNvPr id="23" name="Овал 22"/>
          <p:cNvSpPr/>
          <p:nvPr/>
        </p:nvSpPr>
        <p:spPr>
          <a:xfrm>
            <a:off x="3995936" y="3140968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63888" y="1988840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1628800"/>
            <a:ext cx="309634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EBO Member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03848" y="1052736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1"/>
          <p:cNvPicPr/>
          <p:nvPr>
            <p:custDataLst>
              <p:tags r:id="rId1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2843808" cy="1169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4" grpId="0" build="p" animBg="1"/>
      <p:bldP spid="15" grpId="0" build="p" animBg="1"/>
      <p:bldP spid="17" grpId="0" build="p" animBg="1"/>
      <p:bldP spid="18" grpId="0" build="p" animBg="1"/>
      <p:bldP spid="1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7609372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51" name="think-cell Slide" r:id="rId5" imgW="360" imgH="360" progId="">
              <p:embed/>
            </p:oleObj>
          </a:graphicData>
        </a:graphic>
      </p:graphicFrame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-2" y="4005064"/>
            <a:ext cx="9144002" cy="1656184"/>
          </a:xfrm>
          <a:prstGeom prst="rect">
            <a:avLst/>
          </a:prstGeom>
          <a:solidFill>
            <a:schemeClr val="bg1">
              <a:lumMod val="9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Picture 1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64088" y="5013176"/>
            <a:ext cx="3505200" cy="166687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187624" y="2636912"/>
            <a:ext cx="705678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b="1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Thank you for your attention!</a:t>
            </a:r>
            <a:endParaRPr lang="en-US" b="1" dirty="0">
              <a:solidFill>
                <a:srgbClr val="0D3C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0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3888" y="2060848"/>
            <a:ext cx="59766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</a:t>
            </a:r>
            <a:r>
              <a:rPr lang="ro-RO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</a:t>
            </a:r>
            <a:r>
              <a:rPr lang="en-US" sz="6600" b="1" spc="-90" dirty="0" err="1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unded</a:t>
            </a:r>
            <a:r>
              <a:rPr lang="en-US" sz="6600" b="1" spc="-90" dirty="0" smtClean="0">
                <a:solidFill>
                  <a:srgbClr val="0D3C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in 2011</a:t>
            </a:r>
            <a:endParaRPr lang="en-US" sz="6600" b="1" spc="-90" dirty="0">
              <a:solidFill>
                <a:srgbClr val="0D3C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"/>
          <p:cNvPicPr/>
          <p:nvPr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5" descr="ruf_logo.gif"/>
          <p:cNvPicPr>
            <a:picLocks noChangeAspect="1"/>
          </p:cNvPicPr>
          <p:nvPr/>
        </p:nvPicPr>
        <p:blipFill>
          <a:blip r:embed="rId4" cstate="print"/>
          <a:srcRect l="5210" t="10307" r="5373" b="11573"/>
          <a:stretch>
            <a:fillRect/>
          </a:stretch>
        </p:blipFill>
        <p:spPr>
          <a:xfrm>
            <a:off x="4644008" y="3140968"/>
            <a:ext cx="1730860" cy="792088"/>
          </a:xfrm>
          <a:prstGeom prst="rect">
            <a:avLst/>
          </a:prstGeom>
        </p:spPr>
      </p:pic>
      <p:pic>
        <p:nvPicPr>
          <p:cNvPr id="7" name="Picture 6" descr="bem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4869160"/>
            <a:ext cx="1354543" cy="486106"/>
          </a:xfrm>
          <a:prstGeom prst="rect">
            <a:avLst/>
          </a:prstGeom>
        </p:spPr>
      </p:pic>
      <p:grpSp>
        <p:nvGrpSpPr>
          <p:cNvPr id="10" name="Group 34"/>
          <p:cNvGrpSpPr/>
          <p:nvPr/>
        </p:nvGrpSpPr>
        <p:grpSpPr>
          <a:xfrm>
            <a:off x="7236296" y="4005064"/>
            <a:ext cx="1097846" cy="659013"/>
            <a:chOff x="701487" y="4572000"/>
            <a:chExt cx="1600200" cy="899877"/>
          </a:xfrm>
        </p:grpSpPr>
        <p:pic>
          <p:nvPicPr>
            <p:cNvPr id="11" name="Picture 10" descr="erste-bank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4400" y="5105400"/>
              <a:ext cx="1112520" cy="366477"/>
            </a:xfrm>
            <a:prstGeom prst="rect">
              <a:avLst/>
            </a:prstGeom>
          </p:spPr>
        </p:pic>
        <p:pic>
          <p:nvPicPr>
            <p:cNvPr id="12" name="Picture 11" descr="BCR_Logo_short_4c_20473749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487" y="4572000"/>
              <a:ext cx="1600200" cy="574062"/>
            </a:xfrm>
            <a:prstGeom prst="rect">
              <a:avLst/>
            </a:prstGeom>
          </p:spPr>
        </p:pic>
      </p:grpSp>
      <p:pic>
        <p:nvPicPr>
          <p:cNvPr id="13" name="Picture 12" descr="Metro-C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5517232"/>
            <a:ext cx="1721225" cy="457200"/>
          </a:xfrm>
          <a:prstGeom prst="rect">
            <a:avLst/>
          </a:prstGeom>
        </p:spPr>
      </p:pic>
      <p:pic>
        <p:nvPicPr>
          <p:cNvPr id="14" name="Picture 13" descr="vernon davi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869160"/>
            <a:ext cx="1652061" cy="367125"/>
          </a:xfrm>
          <a:prstGeom prst="rect">
            <a:avLst/>
          </a:prstGeom>
        </p:spPr>
      </p:pic>
      <p:pic>
        <p:nvPicPr>
          <p:cNvPr id="15" name="Picture 14" descr="turcan cazac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1960" y="4005064"/>
            <a:ext cx="2095462" cy="39340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452320" y="5949280"/>
            <a:ext cx="134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72477"/>
                </a:solidFill>
                <a:latin typeface="+mj-lt"/>
              </a:rPr>
              <a:t>Pro Digital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24328" y="5445224"/>
            <a:ext cx="12346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72477"/>
                </a:solidFill>
                <a:latin typeface="+mj-lt"/>
              </a:rPr>
              <a:t>Agro-SZM</a:t>
            </a:r>
          </a:p>
        </p:txBody>
      </p:sp>
      <p:grpSp>
        <p:nvGrpSpPr>
          <p:cNvPr id="18" name="Group 36"/>
          <p:cNvGrpSpPr/>
          <p:nvPr/>
        </p:nvGrpSpPr>
        <p:grpSpPr>
          <a:xfrm>
            <a:off x="6876256" y="3140968"/>
            <a:ext cx="1457367" cy="660141"/>
            <a:chOff x="3276600" y="4648200"/>
            <a:chExt cx="2185534" cy="964474"/>
          </a:xfrm>
        </p:grpSpPr>
        <p:pic>
          <p:nvPicPr>
            <p:cNvPr id="19" name="Picture 18" descr="moldcell_full_r_jpg__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76600" y="4648200"/>
              <a:ext cx="2185534" cy="636365"/>
            </a:xfrm>
            <a:prstGeom prst="rect">
              <a:avLst/>
            </a:prstGeom>
          </p:spPr>
        </p:pic>
        <p:pic>
          <p:nvPicPr>
            <p:cNvPr id="20" name="Picture 19" descr="teliasonera.jpg"/>
            <p:cNvPicPr>
              <a:picLocks noChangeAspect="1"/>
            </p:cNvPicPr>
            <p:nvPr/>
          </p:nvPicPr>
          <p:blipFill>
            <a:blip r:embed="rId12" cstate="print"/>
            <a:srcRect t="30769" b="34615"/>
            <a:stretch>
              <a:fillRect/>
            </a:stretch>
          </p:blipFill>
          <p:spPr>
            <a:xfrm>
              <a:off x="3733800" y="5181600"/>
              <a:ext cx="1676400" cy="431074"/>
            </a:xfrm>
            <a:prstGeom prst="rect">
              <a:avLst/>
            </a:prstGeom>
          </p:spPr>
        </p:pic>
      </p:grpSp>
      <p:grpSp>
        <p:nvGrpSpPr>
          <p:cNvPr id="21" name="Group 25"/>
          <p:cNvGrpSpPr/>
          <p:nvPr/>
        </p:nvGrpSpPr>
        <p:grpSpPr>
          <a:xfrm>
            <a:off x="5364088" y="188640"/>
            <a:ext cx="2242730" cy="813287"/>
            <a:chOff x="245749" y="2438400"/>
            <a:chExt cx="2956520" cy="1044845"/>
          </a:xfrm>
        </p:grpSpPr>
        <p:sp>
          <p:nvSpPr>
            <p:cNvPr id="22" name="Rectangle 21"/>
            <p:cNvSpPr/>
            <p:nvPr/>
          </p:nvSpPr>
          <p:spPr>
            <a:xfrm>
              <a:off x="801393" y="2824164"/>
              <a:ext cx="1845236" cy="434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72477"/>
                  </a:solidFill>
                  <a:latin typeface="+mj-lt"/>
                </a:rPr>
                <a:t>Dirk Schuebel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5749" y="3048298"/>
              <a:ext cx="2956520" cy="4349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072477"/>
                  </a:solidFill>
                  <a:latin typeface="+mj-lt"/>
                </a:rPr>
                <a:t>EU Ambassador in Moldova</a:t>
              </a:r>
              <a:r>
                <a:rPr lang="en-GB" sz="1600" dirty="0" smtClean="0">
                  <a:solidFill>
                    <a:srgbClr val="072477"/>
                  </a:solidFill>
                  <a:latin typeface="+mj-lt"/>
                </a:rPr>
                <a:t> </a:t>
              </a:r>
              <a:endParaRPr lang="ru-RU" sz="1600" dirty="0">
                <a:solidFill>
                  <a:srgbClr val="072477"/>
                </a:solidFill>
                <a:latin typeface="+mj-lt"/>
              </a:endParaRPr>
            </a:p>
          </p:txBody>
        </p:sp>
        <p:pic>
          <p:nvPicPr>
            <p:cNvPr id="24" name="Picture 23" descr="euflag.gif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84009" y="2438400"/>
              <a:ext cx="665739" cy="447674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5004048" y="1124744"/>
            <a:ext cx="3063852" cy="850041"/>
            <a:chOff x="5823514" y="2566844"/>
            <a:chExt cx="3063852" cy="850041"/>
          </a:xfrm>
        </p:grpSpPr>
        <p:pic>
          <p:nvPicPr>
            <p:cNvPr id="26" name="Picture 25" descr="GERM0002.GIF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24220" y="2566844"/>
              <a:ext cx="519094" cy="313870"/>
            </a:xfrm>
            <a:prstGeom prst="rect">
              <a:avLst/>
            </a:prstGeom>
          </p:spPr>
        </p:pic>
        <p:pic>
          <p:nvPicPr>
            <p:cNvPr id="27" name="Picture 26" descr="Moldova_flag.gif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360920" y="2571166"/>
              <a:ext cx="486651" cy="324434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6331409" y="2849731"/>
              <a:ext cx="20480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72477"/>
                  </a:solidFill>
                  <a:latin typeface="+mj-lt"/>
                </a:rPr>
                <a:t>Moldovan-German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23514" y="3078331"/>
              <a:ext cx="30638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rgbClr val="072477"/>
                  </a:solidFill>
                  <a:latin typeface="+mj-lt"/>
                </a:rPr>
                <a:t>Economic Cooperation Association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259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0" y="2906712"/>
            <a:ext cx="4040188" cy="3951288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PWC</a:t>
            </a:r>
          </a:p>
          <a:p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Leogrant</a:t>
            </a:r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/Summa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Aegis Media Moldova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Business Class</a:t>
            </a:r>
          </a:p>
          <a:p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Efes</a:t>
            </a:r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41648"/>
                </a:solidFill>
                <a:latin typeface="Arial Narrow" pitchFamily="34" charset="0"/>
              </a:rPr>
              <a:t>Vitanta</a:t>
            </a:r>
            <a:endParaRPr lang="en-US" b="1" dirty="0" smtClean="0">
              <a:solidFill>
                <a:srgbClr val="041648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Prime Capital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Media Security</a:t>
            </a:r>
          </a:p>
          <a:p>
            <a:r>
              <a:rPr lang="en-US" b="1" dirty="0" smtClean="0">
                <a:solidFill>
                  <a:srgbClr val="041648"/>
                </a:solidFill>
                <a:latin typeface="Arial Narrow" pitchFamily="34" charset="0"/>
              </a:rPr>
              <a:t>VS Export</a:t>
            </a:r>
            <a:endParaRPr lang="ru-RU" b="1" dirty="0">
              <a:solidFill>
                <a:srgbClr val="041648"/>
              </a:solidFill>
              <a:latin typeface="Arial Narrow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981200"/>
            <a:ext cx="4041775" cy="914400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CC66"/>
                </a:solidFill>
              </a:rPr>
              <a:t>Going for success</a:t>
            </a:r>
          </a:p>
          <a:p>
            <a:pPr algn="ctr"/>
            <a:r>
              <a:rPr lang="en-US" i="1" dirty="0" smtClean="0">
                <a:solidFill>
                  <a:srgbClr val="FFCC66"/>
                </a:solidFill>
              </a:rPr>
              <a:t>TOGETHER</a:t>
            </a:r>
            <a:endParaRPr lang="ru-RU" i="1" dirty="0">
              <a:solidFill>
                <a:srgbClr val="FFCC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2225" y="3124200"/>
            <a:ext cx="4041775" cy="39512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Moldova </a:t>
            </a:r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Agroindbank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EnergBank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BDR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Evroglass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Profsistem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Accent Electronic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Arial Narrow" pitchFamily="34" charset="0"/>
              </a:rPr>
              <a:t>Glorinal</a:t>
            </a:r>
            <a:endParaRPr lang="ro-RO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o-RO" b="1" dirty="0" err="1" smtClean="0">
                <a:solidFill>
                  <a:srgbClr val="002060"/>
                </a:solidFill>
                <a:latin typeface="Arial Narrow" pitchFamily="34" charset="0"/>
              </a:rPr>
              <a:t>Kvint</a:t>
            </a:r>
            <a:endParaRPr lang="en-US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ru-RU" dirty="0"/>
          </a:p>
        </p:txBody>
      </p:sp>
      <p:pic>
        <p:nvPicPr>
          <p:cNvPr id="11" name="Рисунок 10" descr="9283005-image-of-business-people-hands-on-top-of-each-other-view-from-ab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0"/>
            <a:ext cx="4724400" cy="2950083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428396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/>
          <p:nvPr>
            <p:custDataLst>
              <p:tags r:id="rId1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sp>
        <p:nvSpPr>
          <p:cNvPr id="5" name="Rectangle 18"/>
          <p:cNvSpPr/>
          <p:nvPr/>
        </p:nvSpPr>
        <p:spPr>
          <a:xfrm>
            <a:off x="3419872" y="260648"/>
            <a:ext cx="55623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41648"/>
                </a:solidFill>
                <a:latin typeface="Arial Narrow" pitchFamily="34" charset="0"/>
              </a:rPr>
              <a:t>EBA Mission</a:t>
            </a:r>
            <a:endParaRPr lang="en-US" sz="3600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 Narrow" pitchFamily="34" charset="0"/>
              </a:rPr>
              <a:t> To promote ethical and lawful business practices and standards in Moldova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 Narrow" pitchFamily="34" charset="0"/>
              </a:rPr>
              <a:t> To insure a policy dialog </a:t>
            </a:r>
          </a:p>
          <a:p>
            <a:pPr lvl="0">
              <a:buFont typeface="Arial" pitchFamily="34" charset="0"/>
              <a:buChar char="•"/>
            </a:pPr>
            <a:endParaRPr lang="en-US" sz="1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 Narrow" pitchFamily="34" charset="0"/>
              </a:rPr>
              <a:t> To improve the business climate to EU standards </a:t>
            </a:r>
          </a:p>
          <a:p>
            <a:pPr lvl="0">
              <a:buFont typeface="Arial" pitchFamily="34" charset="0"/>
              <a:buChar char="•"/>
            </a:pPr>
            <a:endParaRPr lang="en-US" sz="14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 Narrow" pitchFamily="34" charset="0"/>
              </a:rPr>
              <a:t> To promote business activities between EU and the Republic of Moldova</a:t>
            </a:r>
          </a:p>
        </p:txBody>
      </p:sp>
    </p:spTree>
    <p:extLst>
      <p:ext uri="{BB962C8B-B14F-4D97-AF65-F5344CB8AC3E}">
        <p14:creationId xmlns="" xmlns:p14="http://schemas.microsoft.com/office/powerpoint/2010/main" val="29474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922712" y="332656"/>
            <a:ext cx="6221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72477"/>
                </a:solidFill>
                <a:latin typeface="Arial Narrow" pitchFamily="34" charset="0"/>
              </a:rPr>
              <a:t>A local partner focused on:</a:t>
            </a:r>
            <a:endParaRPr lang="ru-RU" sz="4400" dirty="0">
              <a:solidFill>
                <a:srgbClr val="FFCC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6248400" y="1825198"/>
            <a:ext cx="2667000" cy="685800"/>
          </a:xfrm>
          <a:prstGeom prst="rect">
            <a:avLst/>
          </a:prstGeom>
          <a:solidFill>
            <a:srgbClr val="0D3C81">
              <a:alpha val="45000"/>
            </a:srgbClr>
          </a:solidFill>
          <a:ln>
            <a:solidFill>
              <a:srgbClr val="0724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09600" y="1752600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72477"/>
                </a:solidFill>
                <a:latin typeface="Arial Narrow" pitchFamily="34" charset="0"/>
              </a:rPr>
              <a:t>Business environment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33800" y="1752600"/>
            <a:ext cx="1833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72477"/>
                </a:solidFill>
                <a:latin typeface="Arial Narrow" pitchFamily="34" charset="0"/>
              </a:rPr>
              <a:t>Business promotion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1772816"/>
            <a:ext cx="17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72477"/>
                </a:solidFill>
                <a:latin typeface="Arial Narrow" pitchFamily="34" charset="0"/>
              </a:rPr>
              <a:t>Resource centre</a:t>
            </a:r>
            <a:endParaRPr lang="ru-RU" sz="24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Rectangle 38"/>
          <p:cNvSpPr/>
          <p:nvPr/>
        </p:nvSpPr>
        <p:spPr>
          <a:xfrm>
            <a:off x="32766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 39"/>
          <p:cNvSpPr/>
          <p:nvPr/>
        </p:nvSpPr>
        <p:spPr>
          <a:xfrm>
            <a:off x="6248400" y="2667000"/>
            <a:ext cx="2667000" cy="3886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95536" y="2636912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Review of the legal framework and regulatory procedures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544" y="350100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6 Sector Groups</a:t>
            </a:r>
            <a:endParaRPr lang="en-US" b="1" dirty="0" smtClean="0">
              <a:solidFill>
                <a:srgbClr val="072477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4010734"/>
            <a:ext cx="2667000" cy="230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Energy efficiency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Tax and Customs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Infrastructure</a:t>
            </a:r>
            <a:endParaRPr lang="ro-RO" dirty="0" smtClean="0">
              <a:solidFill>
                <a:srgbClr val="072477"/>
              </a:solidFill>
              <a:latin typeface="Arial Narrow" pitchFamily="34" charset="0"/>
            </a:endParaRP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Trade and consumer protection</a:t>
            </a: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Financial and Banking</a:t>
            </a:r>
            <a:endParaRPr lang="ro-RO" dirty="0" smtClean="0">
              <a:solidFill>
                <a:srgbClr val="072477"/>
              </a:solidFill>
              <a:latin typeface="Arial Narrow" pitchFamily="34" charset="0"/>
            </a:endParaRPr>
          </a:p>
          <a:p>
            <a:pPr marL="342900" indent="-169863">
              <a:lnSpc>
                <a:spcPct val="114000"/>
              </a:lnSpc>
              <a:buSzPct val="59000"/>
              <a:buFont typeface="Calibri" pitchFamily="34" charset="0"/>
              <a:buChar char="–"/>
            </a:pPr>
            <a:r>
              <a:rPr lang="en-US" dirty="0" smtClean="0">
                <a:solidFill>
                  <a:srgbClr val="072477"/>
                </a:solidFill>
                <a:latin typeface="Arial Narrow" pitchFamily="34" charset="0"/>
              </a:rPr>
              <a:t>Social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419872" y="4437112"/>
            <a:ext cx="2362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EBA Website</a:t>
            </a:r>
          </a:p>
          <a:p>
            <a:pPr marL="173038" indent="-173038">
              <a:buFont typeface="Wingdings" pitchFamily="2" charset="2"/>
              <a:buChar char="§"/>
            </a:pPr>
            <a:endParaRPr lang="en-US" b="1" dirty="0" smtClean="0">
              <a:solidFill>
                <a:srgbClr val="072477"/>
              </a:solidFill>
              <a:latin typeface="Arial Narrow" pitchFamily="34" charset="0"/>
            </a:endParaRPr>
          </a:p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Investors Opportunity Data Base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29000" y="2743200"/>
            <a:ext cx="198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Trade missions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44208" y="587727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Business community projects data base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19872" y="3356992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B2B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0553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Fairs, exhibitions, Forums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47971" y="2743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Market research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44208" y="3140968"/>
            <a:ext cx="2315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Trainings</a:t>
            </a: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 (</a:t>
            </a: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Involvement in the DCFTA process)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4077072"/>
            <a:ext cx="230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Investors’ Expertise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44208" y="5157192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72477"/>
                </a:solidFill>
                <a:latin typeface="Arial Narrow" pitchFamily="34" charset="0"/>
              </a:rPr>
              <a:t>Networking</a:t>
            </a:r>
            <a:r>
              <a:rPr lang="en-US" b="1" dirty="0" smtClean="0">
                <a:solidFill>
                  <a:srgbClr val="072477"/>
                </a:solidFill>
              </a:rPr>
              <a:t> 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44208" y="5589240"/>
            <a:ext cx="1894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Publica</a:t>
            </a:r>
            <a:r>
              <a:rPr lang="en-US" b="1" dirty="0" err="1" smtClean="0">
                <a:solidFill>
                  <a:srgbClr val="072477"/>
                </a:solidFill>
                <a:latin typeface="Arial Narrow" pitchFamily="34" charset="0"/>
              </a:rPr>
              <a:t>tions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pic>
        <p:nvPicPr>
          <p:cNvPr id="30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2667000" cy="14478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444208" y="450912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Wingdings" pitchFamily="2" charset="2"/>
              <a:buChar char="§"/>
            </a:pP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EBO </a:t>
            </a:r>
            <a:r>
              <a:rPr lang="ro-RO" b="1" dirty="0" err="1" smtClean="0">
                <a:solidFill>
                  <a:srgbClr val="072477"/>
                </a:solidFill>
                <a:latin typeface="Arial Narrow" pitchFamily="34" charset="0"/>
              </a:rPr>
              <a:t>Worldwide</a:t>
            </a:r>
            <a:r>
              <a:rPr lang="ro-RO" b="1" dirty="0" smtClean="0">
                <a:solidFill>
                  <a:srgbClr val="072477"/>
                </a:solidFill>
                <a:latin typeface="Arial Narrow" pitchFamily="34" charset="0"/>
              </a:rPr>
              <a:t> </a:t>
            </a:r>
            <a:r>
              <a:rPr lang="ro-RO" b="1" dirty="0" err="1" smtClean="0">
                <a:solidFill>
                  <a:srgbClr val="072477"/>
                </a:solidFill>
                <a:latin typeface="Arial Narrow" pitchFamily="34" charset="0"/>
              </a:rPr>
              <a:t>Network</a:t>
            </a:r>
            <a:endParaRPr lang="ru-RU" b="1" dirty="0">
              <a:solidFill>
                <a:srgbClr val="072477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54672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82" name="think-cell Slide" r:id="rId6" imgW="360" imgH="360" progId="">
              <p:embed/>
            </p:oleObj>
          </a:graphicData>
        </a:graphic>
      </p:graphicFrame>
      <p:pic>
        <p:nvPicPr>
          <p:cNvPr id="4" name="Picture 1"/>
          <p:cNvPicPr/>
          <p:nvPr>
            <p:custDataLst>
              <p:tags r:id="rId2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"/>
          <a:stretch/>
        </p:blipFill>
        <p:spPr>
          <a:xfrm>
            <a:off x="0" y="0"/>
            <a:ext cx="3468688" cy="1666875"/>
          </a:xfrm>
          <a:prstGeom prst="rect">
            <a:avLst/>
          </a:prstGeom>
        </p:spPr>
      </p:pic>
      <p:pic>
        <p:nvPicPr>
          <p:cNvPr id="6" name="Picture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402263" cy="648017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0" name="Заголовок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3776836" y="2132856"/>
            <a:ext cx="4971628" cy="190207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REALITY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508104" y="2708920"/>
            <a:ext cx="2646097" cy="4320480"/>
            <a:chOff x="6138818" y="1152133"/>
            <a:chExt cx="2159398" cy="317091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020269" y="1152133"/>
              <a:ext cx="1277947" cy="142691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6138818" y="1997710"/>
              <a:ext cx="1454238" cy="2325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480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2000" b="1" dirty="0" smtClean="0">
                  <a:solidFill>
                    <a:srgbClr val="0D3C81"/>
                  </a:solidFill>
                  <a:latin typeface="Arial Narrow" pitchFamily="34" charset="0"/>
                </a:rPr>
                <a:t>4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 Cooperation agreements</a:t>
              </a:r>
              <a:endParaRPr lang="ru-RU" sz="2000" b="1" kern="1200" dirty="0">
                <a:solidFill>
                  <a:srgbClr val="0D3C8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139952" y="1196752"/>
            <a:ext cx="1939845" cy="2411691"/>
            <a:chOff x="4860036" y="1584175"/>
            <a:chExt cx="1939845" cy="241169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364092" y="1584175"/>
              <a:ext cx="1435789" cy="205165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4860036" y="1944215"/>
              <a:ext cx="1728192" cy="205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448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72477"/>
                  </a:solidFill>
                  <a:latin typeface="Arial Narrow" pitchFamily="34" charset="0"/>
                </a:rPr>
                <a:t>4 B2B</a:t>
              </a:r>
              <a:endParaRPr lang="ru-RU" sz="2000" b="1" kern="1200" dirty="0">
                <a:solidFill>
                  <a:srgbClr val="072477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483768" y="3645024"/>
            <a:ext cx="1944100" cy="2967881"/>
            <a:chOff x="3707904" y="2144686"/>
            <a:chExt cx="1944100" cy="296788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707904" y="2144686"/>
              <a:ext cx="1512052" cy="27518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3995936" y="2360710"/>
              <a:ext cx="1656068" cy="27518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264" tIns="0" rIns="0" bIns="0" numCol="1" spcCol="1270" anchor="t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2000" b="1" dirty="0" smtClean="0">
                  <a:solidFill>
                    <a:srgbClr val="002060"/>
                  </a:solidFill>
                </a:rPr>
                <a:t>10</a:t>
              </a:r>
              <a:r>
                <a:rPr lang="en-US" sz="2000" kern="1200" dirty="0" smtClean="0"/>
                <a:t> </a:t>
              </a:r>
              <a:r>
                <a:rPr lang="en-US" sz="2000" b="1" kern="1200" dirty="0" smtClean="0">
                  <a:solidFill>
                    <a:srgbClr val="0D3C81"/>
                  </a:solidFill>
                  <a:latin typeface="Arial Narrow" pitchFamily="34" charset="0"/>
                </a:rPr>
                <a:t>Companies found partners</a:t>
              </a:r>
              <a:endParaRPr lang="ru-RU" sz="2000" b="1" kern="1200" dirty="0">
                <a:solidFill>
                  <a:srgbClr val="0D3C8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403648" y="1628800"/>
            <a:ext cx="2214966" cy="4352151"/>
            <a:chOff x="1547663" y="544392"/>
            <a:chExt cx="2214966" cy="435215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195735" y="2992664"/>
              <a:ext cx="1566894" cy="19038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547663" y="544392"/>
              <a:ext cx="1782918" cy="1903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382" tIns="0" rIns="0" bIns="0" numCol="1" spcCol="1270" anchor="t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02060"/>
                  </a:solidFill>
                  <a:latin typeface="Arial Narrow" pitchFamily="34" charset="0"/>
                </a:rPr>
                <a:t>Comments to Tax Code and Tax Policy</a:t>
              </a:r>
              <a:endParaRPr lang="ru-RU" sz="2000" b="1" kern="120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0" y="3861048"/>
            <a:ext cx="1962430" cy="1724721"/>
            <a:chOff x="432049" y="3171822"/>
            <a:chExt cx="1962430" cy="172472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27585" y="3747886"/>
              <a:ext cx="1566894" cy="114865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432049" y="3171822"/>
              <a:ext cx="1962430" cy="572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7955" tIns="0" rIns="0" bIns="0" numCol="1" spcCol="1270" anchor="t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rgbClr val="002060"/>
                  </a:solidFill>
                </a:rPr>
                <a:t>2 Sector committees</a:t>
              </a:r>
              <a:endParaRPr lang="ru-RU" sz="2000" b="1" kern="12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2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1"/>
            <a:ext cx="3505200" cy="1628800"/>
          </a:xfrm>
          <a:prstGeom prst="rect">
            <a:avLst/>
          </a:prstGeom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3635896" y="274638"/>
            <a:ext cx="5050904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2477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After 6 months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72477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>
            <a:off x="0" y="2348880"/>
            <a:ext cx="8229599" cy="1810385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Овал 27"/>
          <p:cNvSpPr/>
          <p:nvPr/>
        </p:nvSpPr>
        <p:spPr>
          <a:xfrm>
            <a:off x="68356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979712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0384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499992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24128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084168" y="1556792"/>
            <a:ext cx="1782004" cy="31683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480" tIns="0" rIns="0" bIns="0" numCol="1" spcCol="1270" anchor="t" anchorCtr="0">
            <a:noAutofit/>
          </a:bodyPr>
          <a:lstStyle/>
          <a:p>
            <a:pPr lvl="0" algn="l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rgbClr val="0D3C81"/>
                </a:solidFill>
                <a:latin typeface="Arial Narrow" pitchFamily="34" charset="0"/>
              </a:rPr>
              <a:t>www.eba.md</a:t>
            </a:r>
            <a:endParaRPr lang="ru-RU" sz="2000" b="1" kern="1200" dirty="0">
              <a:solidFill>
                <a:srgbClr val="0D3C81"/>
              </a:solidFill>
              <a:latin typeface="Arial Narrow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87625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6300192" y="4077072"/>
            <a:ext cx="1440160" cy="136815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 flipH="1">
            <a:off x="6156176" y="2708920"/>
            <a:ext cx="144016" cy="720080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70511" y="3733558"/>
            <a:ext cx="10006790" cy="1079971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90936" y="1411366"/>
            <a:ext cx="9359338" cy="5138456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30460" y="2012945"/>
            <a:ext cx="9398174" cy="4538047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4355976" y="4725144"/>
            <a:ext cx="1512168" cy="1368152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300192" y="4365105"/>
            <a:ext cx="1532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72477"/>
                </a:solidFill>
                <a:latin typeface="Arial Narrow" pitchFamily="34" charset="0"/>
              </a:rPr>
              <a:t>Business promotion</a:t>
            </a:r>
            <a:endParaRPr lang="ru-RU" sz="20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139952" y="508518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72477"/>
                </a:solidFill>
                <a:latin typeface="Arial Narrow" pitchFamily="34" charset="0"/>
              </a:rPr>
              <a:t>Business environment</a:t>
            </a:r>
            <a:endParaRPr lang="ru-RU" sz="2000" b="1" dirty="0">
              <a:solidFill>
                <a:srgbClr val="072477"/>
              </a:solidFill>
              <a:latin typeface="Arial Narrow" pitchFamily="34" charset="0"/>
            </a:endParaRPr>
          </a:p>
        </p:txBody>
      </p:sp>
      <p:sp>
        <p:nvSpPr>
          <p:cNvPr id="121" name="Freeform 120"/>
          <p:cNvSpPr/>
          <p:nvPr/>
        </p:nvSpPr>
        <p:spPr>
          <a:xfrm>
            <a:off x="2699792" y="5097517"/>
            <a:ext cx="1656184" cy="707747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4936106" y="3927676"/>
            <a:ext cx="1432027" cy="1090880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TextBox 130"/>
          <p:cNvSpPr txBox="1"/>
          <p:nvPr/>
        </p:nvSpPr>
        <p:spPr>
          <a:xfrm>
            <a:off x="4283968" y="18864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EBA Web Site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995936" y="1484784"/>
            <a:ext cx="99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72477"/>
                </a:solidFill>
              </a:rPr>
              <a:t>Trainings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67944" y="2132856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EBA </a:t>
            </a:r>
            <a:r>
              <a:rPr lang="en-US" sz="1600" b="1" dirty="0" smtClean="0">
                <a:solidFill>
                  <a:srgbClr val="072477"/>
                </a:solidFill>
              </a:rPr>
              <a:t>publications</a:t>
            </a:r>
            <a:r>
              <a:rPr lang="ro-RO" sz="1600" b="1" dirty="0" smtClean="0">
                <a:solidFill>
                  <a:srgbClr val="072477"/>
                </a:solidFill>
              </a:rPr>
              <a:t> (</a:t>
            </a:r>
            <a:r>
              <a:rPr lang="ro-RO" sz="1600" b="1" dirty="0" err="1" smtClean="0">
                <a:solidFill>
                  <a:srgbClr val="072477"/>
                </a:solidFill>
              </a:rPr>
              <a:t>artic</a:t>
            </a:r>
            <a:r>
              <a:rPr lang="en-US" sz="1600" b="1" dirty="0" smtClean="0">
                <a:solidFill>
                  <a:srgbClr val="072477"/>
                </a:solidFill>
              </a:rPr>
              <a:t>les</a:t>
            </a:r>
            <a:r>
              <a:rPr lang="ro-RO" sz="1600" b="1" dirty="0" smtClean="0">
                <a:solidFill>
                  <a:srgbClr val="072477"/>
                </a:solidFill>
              </a:rPr>
              <a:t>, </a:t>
            </a:r>
            <a:r>
              <a:rPr lang="ro-RO" sz="1600" b="1" dirty="0" err="1" smtClean="0">
                <a:solidFill>
                  <a:srgbClr val="072477"/>
                </a:solidFill>
              </a:rPr>
              <a:t>flyer</a:t>
            </a:r>
            <a:r>
              <a:rPr lang="en-US" sz="1600" b="1" dirty="0" smtClean="0">
                <a:solidFill>
                  <a:srgbClr val="072477"/>
                </a:solidFill>
              </a:rPr>
              <a:t>s</a:t>
            </a:r>
            <a:r>
              <a:rPr lang="ro-RO" sz="1600" b="1" dirty="0" smtClean="0">
                <a:solidFill>
                  <a:srgbClr val="072477"/>
                </a:solidFill>
              </a:rPr>
              <a:t>, </a:t>
            </a:r>
            <a:r>
              <a:rPr lang="ro-RO" sz="1600" b="1" dirty="0" err="1" smtClean="0">
                <a:solidFill>
                  <a:srgbClr val="072477"/>
                </a:solidFill>
              </a:rPr>
              <a:t>etc</a:t>
            </a:r>
            <a:r>
              <a:rPr lang="ro-RO" sz="1600" b="1" dirty="0" smtClean="0">
                <a:solidFill>
                  <a:srgbClr val="072477"/>
                </a:solidFill>
              </a:rPr>
              <a:t>)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5364088" y="188640"/>
            <a:ext cx="2804865" cy="2656384"/>
            <a:chOff x="6150080" y="585348"/>
            <a:chExt cx="1752600" cy="16764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9" name="Oval 118"/>
            <p:cNvSpPr/>
            <p:nvPr/>
          </p:nvSpPr>
          <p:spPr>
            <a:xfrm>
              <a:off x="6150080" y="585348"/>
              <a:ext cx="1752600" cy="1676400"/>
            </a:xfrm>
            <a:prstGeom prst="ellipse">
              <a:avLst/>
            </a:prstGeom>
            <a:grpFill/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95074" y="1221551"/>
              <a:ext cx="1638033" cy="2913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72477"/>
                  </a:solidFill>
                  <a:latin typeface="Arial Narrow" pitchFamily="34" charset="0"/>
                </a:rPr>
                <a:t>Resource centre</a:t>
              </a:r>
              <a:endParaRPr lang="ru-RU" sz="2400" b="1" dirty="0">
                <a:solidFill>
                  <a:srgbClr val="072477"/>
                </a:solidFill>
                <a:latin typeface="Arial Narrow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-9757592" y="-459432"/>
            <a:ext cx="9144000" cy="685800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79512" y="2492896"/>
            <a:ext cx="36004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rgbClr val="072477"/>
                </a:solidFill>
                <a:latin typeface="Arial Narrow" pitchFamily="34" charset="0"/>
              </a:rPr>
              <a:t> </a:t>
            </a:r>
            <a:r>
              <a:rPr lang="en-US" sz="4400" b="1" dirty="0" smtClean="0">
                <a:solidFill>
                  <a:srgbClr val="072477"/>
                </a:solidFill>
                <a:latin typeface="Arial Narrow" pitchFamily="34" charset="0"/>
              </a:rPr>
              <a:t>EBA Support</a:t>
            </a:r>
            <a:endParaRPr lang="ru-RU" sz="4400" b="1" dirty="0">
              <a:solidFill>
                <a:srgbClr val="FFCC00"/>
              </a:solidFill>
              <a:latin typeface="Arial Narrow" pitchFamily="34" charset="0"/>
            </a:endParaRPr>
          </a:p>
        </p:txBody>
      </p:sp>
      <p:pic>
        <p:nvPicPr>
          <p:cNvPr id="4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9512" y="0"/>
            <a:ext cx="3505200" cy="166687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923928" y="620688"/>
            <a:ext cx="1791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72477"/>
                </a:solidFill>
              </a:rPr>
              <a:t>Investments projects data base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build="p"/>
      <p:bldP spid="132" grpId="0" build="p"/>
      <p:bldP spid="134" grpId="0" build="p"/>
      <p:bldP spid="83" grpId="0" animBg="1"/>
      <p:bldP spid="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5868144" y="3212976"/>
            <a:ext cx="3096344" cy="3096344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Freeform 110"/>
          <p:cNvSpPr/>
          <p:nvPr/>
        </p:nvSpPr>
        <p:spPr>
          <a:xfrm>
            <a:off x="4932040" y="1772817"/>
            <a:ext cx="1149771" cy="1008111"/>
          </a:xfrm>
          <a:custGeom>
            <a:avLst/>
            <a:gdLst>
              <a:gd name="connsiteX0" fmla="*/ 21021 w 341586"/>
              <a:gd name="connsiteY0" fmla="*/ 961697 h 961697"/>
              <a:gd name="connsiteX1" fmla="*/ 241738 w 341586"/>
              <a:gd name="connsiteY1" fmla="*/ 520263 h 961697"/>
              <a:gd name="connsiteX2" fmla="*/ 5255 w 341586"/>
              <a:gd name="connsiteY2" fmla="*/ 362608 h 961697"/>
              <a:gd name="connsiteX3" fmla="*/ 273269 w 341586"/>
              <a:gd name="connsiteY3" fmla="*/ 47297 h 961697"/>
              <a:gd name="connsiteX4" fmla="*/ 257503 w 341586"/>
              <a:gd name="connsiteY4" fmla="*/ 78828 h 961697"/>
              <a:gd name="connsiteX5" fmla="*/ 336331 w 341586"/>
              <a:gd name="connsiteY5" fmla="*/ 15766 h 961697"/>
              <a:gd name="connsiteX6" fmla="*/ 225972 w 341586"/>
              <a:gd name="connsiteY6" fmla="*/ 31532 h 9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586" h="961697">
                <a:moveTo>
                  <a:pt x="21021" y="961697"/>
                </a:moveTo>
                <a:cubicBezTo>
                  <a:pt x="132693" y="790904"/>
                  <a:pt x="244366" y="620111"/>
                  <a:pt x="241738" y="520263"/>
                </a:cubicBezTo>
                <a:cubicBezTo>
                  <a:pt x="239110" y="420415"/>
                  <a:pt x="0" y="441435"/>
                  <a:pt x="5255" y="362608"/>
                </a:cubicBezTo>
                <a:cubicBezTo>
                  <a:pt x="10510" y="283781"/>
                  <a:pt x="231228" y="94594"/>
                  <a:pt x="273269" y="47297"/>
                </a:cubicBezTo>
                <a:cubicBezTo>
                  <a:pt x="315310" y="0"/>
                  <a:pt x="246993" y="84083"/>
                  <a:pt x="257503" y="78828"/>
                </a:cubicBezTo>
                <a:cubicBezTo>
                  <a:pt x="268013" y="73573"/>
                  <a:pt x="341586" y="23649"/>
                  <a:pt x="336331" y="15766"/>
                </a:cubicBezTo>
                <a:cubicBezTo>
                  <a:pt x="331076" y="7883"/>
                  <a:pt x="225972" y="31532"/>
                  <a:pt x="225972" y="31532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Freeform 111"/>
          <p:cNvSpPr/>
          <p:nvPr/>
        </p:nvSpPr>
        <p:spPr>
          <a:xfrm rot="19824803">
            <a:off x="-872562" y="2460287"/>
            <a:ext cx="10772564" cy="1435194"/>
          </a:xfrm>
          <a:custGeom>
            <a:avLst/>
            <a:gdLst>
              <a:gd name="connsiteX0" fmla="*/ 0 w 9117724"/>
              <a:gd name="connsiteY0" fmla="*/ 743606 h 1140372"/>
              <a:gd name="connsiteX1" fmla="*/ 283779 w 9117724"/>
              <a:gd name="connsiteY1" fmla="*/ 743606 h 1140372"/>
              <a:gd name="connsiteX2" fmla="*/ 1466193 w 9117724"/>
              <a:gd name="connsiteY2" fmla="*/ 712075 h 1140372"/>
              <a:gd name="connsiteX3" fmla="*/ 1749972 w 9117724"/>
              <a:gd name="connsiteY3" fmla="*/ 459827 h 1140372"/>
              <a:gd name="connsiteX4" fmla="*/ 2349062 w 9117724"/>
              <a:gd name="connsiteY4" fmla="*/ 869730 h 1140372"/>
              <a:gd name="connsiteX5" fmla="*/ 2979683 w 9117724"/>
              <a:gd name="connsiteY5" fmla="*/ 428296 h 1140372"/>
              <a:gd name="connsiteX6" fmla="*/ 4256690 w 9117724"/>
              <a:gd name="connsiteY6" fmla="*/ 869730 h 1140372"/>
              <a:gd name="connsiteX7" fmla="*/ 4792717 w 9117724"/>
              <a:gd name="connsiteY7" fmla="*/ 475593 h 1140372"/>
              <a:gd name="connsiteX8" fmla="*/ 5817476 w 9117724"/>
              <a:gd name="connsiteY8" fmla="*/ 664779 h 1140372"/>
              <a:gd name="connsiteX9" fmla="*/ 6621517 w 9117724"/>
              <a:gd name="connsiteY9" fmla="*/ 302172 h 1140372"/>
              <a:gd name="connsiteX10" fmla="*/ 7583214 w 9117724"/>
              <a:gd name="connsiteY10" fmla="*/ 853965 h 1140372"/>
              <a:gd name="connsiteX11" fmla="*/ 7945821 w 9117724"/>
              <a:gd name="connsiteY11" fmla="*/ 1090448 h 1140372"/>
              <a:gd name="connsiteX12" fmla="*/ 8198069 w 9117724"/>
              <a:gd name="connsiteY12" fmla="*/ 554420 h 1140372"/>
              <a:gd name="connsiteX13" fmla="*/ 8592207 w 9117724"/>
              <a:gd name="connsiteY13" fmla="*/ 81455 h 1140372"/>
              <a:gd name="connsiteX14" fmla="*/ 9033641 w 9117724"/>
              <a:gd name="connsiteY14" fmla="*/ 65689 h 1140372"/>
              <a:gd name="connsiteX15" fmla="*/ 9096703 w 9117724"/>
              <a:gd name="connsiteY15" fmla="*/ 65689 h 11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17724" h="1140372">
                <a:moveTo>
                  <a:pt x="0" y="743606"/>
                </a:moveTo>
                <a:lnTo>
                  <a:pt x="283779" y="743606"/>
                </a:lnTo>
                <a:lnTo>
                  <a:pt x="1466193" y="712075"/>
                </a:lnTo>
                <a:cubicBezTo>
                  <a:pt x="1710558" y="664779"/>
                  <a:pt x="1602827" y="433551"/>
                  <a:pt x="1749972" y="459827"/>
                </a:cubicBezTo>
                <a:cubicBezTo>
                  <a:pt x="1897117" y="486103"/>
                  <a:pt x="2144110" y="874985"/>
                  <a:pt x="2349062" y="869730"/>
                </a:cubicBezTo>
                <a:cubicBezTo>
                  <a:pt x="2554014" y="864475"/>
                  <a:pt x="2661745" y="428296"/>
                  <a:pt x="2979683" y="428296"/>
                </a:cubicBezTo>
                <a:cubicBezTo>
                  <a:pt x="3297621" y="428296"/>
                  <a:pt x="3954518" y="861847"/>
                  <a:pt x="4256690" y="869730"/>
                </a:cubicBezTo>
                <a:cubicBezTo>
                  <a:pt x="4558862" y="877613"/>
                  <a:pt x="4532586" y="509751"/>
                  <a:pt x="4792717" y="475593"/>
                </a:cubicBezTo>
                <a:cubicBezTo>
                  <a:pt x="5052848" y="441435"/>
                  <a:pt x="5512676" y="693683"/>
                  <a:pt x="5817476" y="664779"/>
                </a:cubicBezTo>
                <a:cubicBezTo>
                  <a:pt x="6122276" y="635875"/>
                  <a:pt x="6327227" y="270641"/>
                  <a:pt x="6621517" y="302172"/>
                </a:cubicBezTo>
                <a:cubicBezTo>
                  <a:pt x="6915807" y="333703"/>
                  <a:pt x="7362497" y="722586"/>
                  <a:pt x="7583214" y="853965"/>
                </a:cubicBezTo>
                <a:cubicBezTo>
                  <a:pt x="7803931" y="985344"/>
                  <a:pt x="7843345" y="1140372"/>
                  <a:pt x="7945821" y="1090448"/>
                </a:cubicBezTo>
                <a:cubicBezTo>
                  <a:pt x="8048297" y="1040524"/>
                  <a:pt x="8090338" y="722585"/>
                  <a:pt x="8198069" y="554420"/>
                </a:cubicBezTo>
                <a:cubicBezTo>
                  <a:pt x="8305800" y="386255"/>
                  <a:pt x="8452945" y="162910"/>
                  <a:pt x="8592207" y="81455"/>
                </a:cubicBezTo>
                <a:cubicBezTo>
                  <a:pt x="8731469" y="0"/>
                  <a:pt x="8949558" y="68317"/>
                  <a:pt x="9033641" y="65689"/>
                </a:cubicBezTo>
                <a:cubicBezTo>
                  <a:pt x="9117724" y="63061"/>
                  <a:pt x="9096703" y="65689"/>
                  <a:pt x="9096703" y="65689"/>
                </a:cubicBezTo>
              </a:path>
            </a:pathLst>
          </a:custGeom>
          <a:ln w="254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Freeform 112"/>
          <p:cNvSpPr/>
          <p:nvPr/>
        </p:nvSpPr>
        <p:spPr>
          <a:xfrm rot="21440247">
            <a:off x="-119024" y="202728"/>
            <a:ext cx="8875962" cy="6358980"/>
          </a:xfrm>
          <a:custGeom>
            <a:avLst/>
            <a:gdLst>
              <a:gd name="connsiteX0" fmla="*/ 0 w 9112468"/>
              <a:gd name="connsiteY0" fmla="*/ 5641427 h 5641427"/>
              <a:gd name="connsiteX1" fmla="*/ 1229710 w 9112468"/>
              <a:gd name="connsiteY1" fmla="*/ 5089634 h 5641427"/>
              <a:gd name="connsiteX2" fmla="*/ 1387365 w 9112468"/>
              <a:gd name="connsiteY2" fmla="*/ 4632434 h 5641427"/>
              <a:gd name="connsiteX3" fmla="*/ 2144110 w 9112468"/>
              <a:gd name="connsiteY3" fmla="*/ 4695496 h 5641427"/>
              <a:gd name="connsiteX4" fmla="*/ 2412124 w 9112468"/>
              <a:gd name="connsiteY4" fmla="*/ 4017579 h 5641427"/>
              <a:gd name="connsiteX5" fmla="*/ 3373820 w 9112468"/>
              <a:gd name="connsiteY5" fmla="*/ 3986048 h 5641427"/>
              <a:gd name="connsiteX6" fmla="*/ 3704896 w 9112468"/>
              <a:gd name="connsiteY6" fmla="*/ 3402724 h 5641427"/>
              <a:gd name="connsiteX7" fmla="*/ 4461641 w 9112468"/>
              <a:gd name="connsiteY7" fmla="*/ 3654972 h 5641427"/>
              <a:gd name="connsiteX8" fmla="*/ 4382813 w 9112468"/>
              <a:gd name="connsiteY8" fmla="*/ 3087413 h 5641427"/>
              <a:gd name="connsiteX9" fmla="*/ 4950372 w 9112468"/>
              <a:gd name="connsiteY9" fmla="*/ 3024351 h 5641427"/>
              <a:gd name="connsiteX10" fmla="*/ 5218386 w 9112468"/>
              <a:gd name="connsiteY10" fmla="*/ 2488324 h 5641427"/>
              <a:gd name="connsiteX11" fmla="*/ 6195848 w 9112468"/>
              <a:gd name="connsiteY11" fmla="*/ 2504089 h 5641427"/>
              <a:gd name="connsiteX12" fmla="*/ 6448096 w 9112468"/>
              <a:gd name="connsiteY12" fmla="*/ 1763110 h 5641427"/>
              <a:gd name="connsiteX13" fmla="*/ 7299434 w 9112468"/>
              <a:gd name="connsiteY13" fmla="*/ 1731579 h 5641427"/>
              <a:gd name="connsiteX14" fmla="*/ 7567448 w 9112468"/>
              <a:gd name="connsiteY14" fmla="*/ 1526627 h 5641427"/>
              <a:gd name="connsiteX15" fmla="*/ 8308427 w 9112468"/>
              <a:gd name="connsiteY15" fmla="*/ 1526627 h 5641427"/>
              <a:gd name="connsiteX16" fmla="*/ 8339958 w 9112468"/>
              <a:gd name="connsiteY16" fmla="*/ 1258613 h 5641427"/>
              <a:gd name="connsiteX17" fmla="*/ 9033641 w 9112468"/>
              <a:gd name="connsiteY17" fmla="*/ 832944 h 5641427"/>
              <a:gd name="connsiteX18" fmla="*/ 8513379 w 9112468"/>
              <a:gd name="connsiteY18" fmla="*/ 281151 h 5641427"/>
              <a:gd name="connsiteX19" fmla="*/ 9017875 w 9112468"/>
              <a:gd name="connsiteY19" fmla="*/ 44669 h 5641427"/>
              <a:gd name="connsiteX20" fmla="*/ 9080937 w 9112468"/>
              <a:gd name="connsiteY20" fmla="*/ 13138 h 56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12468" h="5641427">
                <a:moveTo>
                  <a:pt x="0" y="5641427"/>
                </a:moveTo>
                <a:cubicBezTo>
                  <a:pt x="499241" y="5449613"/>
                  <a:pt x="998483" y="5257800"/>
                  <a:pt x="1229710" y="5089634"/>
                </a:cubicBezTo>
                <a:cubicBezTo>
                  <a:pt x="1460938" y="4921469"/>
                  <a:pt x="1234965" y="4698124"/>
                  <a:pt x="1387365" y="4632434"/>
                </a:cubicBezTo>
                <a:cubicBezTo>
                  <a:pt x="1539765" y="4566744"/>
                  <a:pt x="1973317" y="4797972"/>
                  <a:pt x="2144110" y="4695496"/>
                </a:cubicBezTo>
                <a:cubicBezTo>
                  <a:pt x="2314903" y="4593020"/>
                  <a:pt x="2207172" y="4135820"/>
                  <a:pt x="2412124" y="4017579"/>
                </a:cubicBezTo>
                <a:cubicBezTo>
                  <a:pt x="2617076" y="3899338"/>
                  <a:pt x="3158358" y="4088524"/>
                  <a:pt x="3373820" y="3986048"/>
                </a:cubicBezTo>
                <a:cubicBezTo>
                  <a:pt x="3589282" y="3883572"/>
                  <a:pt x="3523593" y="3457903"/>
                  <a:pt x="3704896" y="3402724"/>
                </a:cubicBezTo>
                <a:cubicBezTo>
                  <a:pt x="3886199" y="3347545"/>
                  <a:pt x="4348655" y="3707524"/>
                  <a:pt x="4461641" y="3654972"/>
                </a:cubicBezTo>
                <a:cubicBezTo>
                  <a:pt x="4574627" y="3602420"/>
                  <a:pt x="4301358" y="3192516"/>
                  <a:pt x="4382813" y="3087413"/>
                </a:cubicBezTo>
                <a:cubicBezTo>
                  <a:pt x="4464268" y="2982310"/>
                  <a:pt x="4811110" y="3124199"/>
                  <a:pt x="4950372" y="3024351"/>
                </a:cubicBezTo>
                <a:cubicBezTo>
                  <a:pt x="5089634" y="2924503"/>
                  <a:pt x="5010807" y="2575034"/>
                  <a:pt x="5218386" y="2488324"/>
                </a:cubicBezTo>
                <a:cubicBezTo>
                  <a:pt x="5425965" y="2401614"/>
                  <a:pt x="5990896" y="2624958"/>
                  <a:pt x="6195848" y="2504089"/>
                </a:cubicBezTo>
                <a:cubicBezTo>
                  <a:pt x="6400800" y="2383220"/>
                  <a:pt x="6264165" y="1891862"/>
                  <a:pt x="6448096" y="1763110"/>
                </a:cubicBezTo>
                <a:cubicBezTo>
                  <a:pt x="6632027" y="1634358"/>
                  <a:pt x="7112875" y="1770993"/>
                  <a:pt x="7299434" y="1731579"/>
                </a:cubicBezTo>
                <a:cubicBezTo>
                  <a:pt x="7485993" y="1692165"/>
                  <a:pt x="7399282" y="1560786"/>
                  <a:pt x="7567448" y="1526627"/>
                </a:cubicBezTo>
                <a:cubicBezTo>
                  <a:pt x="7735614" y="1492468"/>
                  <a:pt x="8179675" y="1571296"/>
                  <a:pt x="8308427" y="1526627"/>
                </a:cubicBezTo>
                <a:cubicBezTo>
                  <a:pt x="8437179" y="1481958"/>
                  <a:pt x="8219089" y="1374227"/>
                  <a:pt x="8339958" y="1258613"/>
                </a:cubicBezTo>
                <a:cubicBezTo>
                  <a:pt x="8460827" y="1142999"/>
                  <a:pt x="9004737" y="995854"/>
                  <a:pt x="9033641" y="832944"/>
                </a:cubicBezTo>
                <a:cubicBezTo>
                  <a:pt x="9062545" y="670034"/>
                  <a:pt x="8516007" y="412530"/>
                  <a:pt x="8513379" y="281151"/>
                </a:cubicBezTo>
                <a:cubicBezTo>
                  <a:pt x="8510751" y="149772"/>
                  <a:pt x="8923282" y="89338"/>
                  <a:pt x="9017875" y="44669"/>
                </a:cubicBezTo>
                <a:cubicBezTo>
                  <a:pt x="9112468" y="0"/>
                  <a:pt x="9080937" y="13138"/>
                  <a:pt x="9080937" y="13138"/>
                </a:cubicBezTo>
              </a:path>
            </a:pathLst>
          </a:custGeom>
          <a:ln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Freeform 113"/>
          <p:cNvSpPr/>
          <p:nvPr/>
        </p:nvSpPr>
        <p:spPr>
          <a:xfrm rot="21422023">
            <a:off x="-172884" y="50192"/>
            <a:ext cx="8721864" cy="6087288"/>
          </a:xfrm>
          <a:custGeom>
            <a:avLst/>
            <a:gdLst>
              <a:gd name="connsiteX0" fmla="*/ 0 w 9141373"/>
              <a:gd name="connsiteY0" fmla="*/ 5759669 h 5759669"/>
              <a:gd name="connsiteX1" fmla="*/ 551793 w 9141373"/>
              <a:gd name="connsiteY1" fmla="*/ 5428593 h 5759669"/>
              <a:gd name="connsiteX2" fmla="*/ 1040524 w 9141373"/>
              <a:gd name="connsiteY2" fmla="*/ 5144814 h 5759669"/>
              <a:gd name="connsiteX3" fmla="*/ 1828800 w 9141373"/>
              <a:gd name="connsiteY3" fmla="*/ 5050221 h 5759669"/>
              <a:gd name="connsiteX4" fmla="*/ 1907628 w 9141373"/>
              <a:gd name="connsiteY4" fmla="*/ 4403835 h 5759669"/>
              <a:gd name="connsiteX5" fmla="*/ 2916621 w 9141373"/>
              <a:gd name="connsiteY5" fmla="*/ 4388069 h 5759669"/>
              <a:gd name="connsiteX6" fmla="*/ 3279228 w 9141373"/>
              <a:gd name="connsiteY6" fmla="*/ 3631324 h 5759669"/>
              <a:gd name="connsiteX7" fmla="*/ 4508938 w 9141373"/>
              <a:gd name="connsiteY7" fmla="*/ 3978166 h 5759669"/>
              <a:gd name="connsiteX8" fmla="*/ 4587766 w 9141373"/>
              <a:gd name="connsiteY8" fmla="*/ 3111062 h 5759669"/>
              <a:gd name="connsiteX9" fmla="*/ 4871545 w 9141373"/>
              <a:gd name="connsiteY9" fmla="*/ 2638097 h 5759669"/>
              <a:gd name="connsiteX10" fmla="*/ 5533697 w 9141373"/>
              <a:gd name="connsiteY10" fmla="*/ 2953407 h 5759669"/>
              <a:gd name="connsiteX11" fmla="*/ 6101255 w 9141373"/>
              <a:gd name="connsiteY11" fmla="*/ 2133600 h 5759669"/>
              <a:gd name="connsiteX12" fmla="*/ 6763407 w 9141373"/>
              <a:gd name="connsiteY12" fmla="*/ 2133600 h 5759669"/>
              <a:gd name="connsiteX13" fmla="*/ 7094483 w 9141373"/>
              <a:gd name="connsiteY13" fmla="*/ 1581807 h 5759669"/>
              <a:gd name="connsiteX14" fmla="*/ 7662041 w 9141373"/>
              <a:gd name="connsiteY14" fmla="*/ 1975945 h 5759669"/>
              <a:gd name="connsiteX15" fmla="*/ 7945821 w 9141373"/>
              <a:gd name="connsiteY15" fmla="*/ 1566042 h 5759669"/>
              <a:gd name="connsiteX16" fmla="*/ 8607973 w 9141373"/>
              <a:gd name="connsiteY16" fmla="*/ 1376855 h 5759669"/>
              <a:gd name="connsiteX17" fmla="*/ 8592207 w 9141373"/>
              <a:gd name="connsiteY17" fmla="*/ 352097 h 5759669"/>
              <a:gd name="connsiteX18" fmla="*/ 9065173 w 9141373"/>
              <a:gd name="connsiteY18" fmla="*/ 52552 h 5759669"/>
              <a:gd name="connsiteX19" fmla="*/ 9049407 w 9141373"/>
              <a:gd name="connsiteY19" fmla="*/ 36786 h 575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1373" h="5759669">
                <a:moveTo>
                  <a:pt x="0" y="5759669"/>
                </a:moveTo>
                <a:lnTo>
                  <a:pt x="551793" y="5428593"/>
                </a:lnTo>
                <a:cubicBezTo>
                  <a:pt x="725214" y="5326117"/>
                  <a:pt x="827690" y="5207876"/>
                  <a:pt x="1040524" y="5144814"/>
                </a:cubicBezTo>
                <a:cubicBezTo>
                  <a:pt x="1253358" y="5081752"/>
                  <a:pt x="1684283" y="5173718"/>
                  <a:pt x="1828800" y="5050221"/>
                </a:cubicBezTo>
                <a:cubicBezTo>
                  <a:pt x="1973317" y="4926724"/>
                  <a:pt x="1726324" y="4514194"/>
                  <a:pt x="1907628" y="4403835"/>
                </a:cubicBezTo>
                <a:cubicBezTo>
                  <a:pt x="2088932" y="4293476"/>
                  <a:pt x="2688021" y="4516821"/>
                  <a:pt x="2916621" y="4388069"/>
                </a:cubicBezTo>
                <a:cubicBezTo>
                  <a:pt x="3145221" y="4259317"/>
                  <a:pt x="3013842" y="3699641"/>
                  <a:pt x="3279228" y="3631324"/>
                </a:cubicBezTo>
                <a:cubicBezTo>
                  <a:pt x="3544614" y="3563007"/>
                  <a:pt x="4290848" y="4064876"/>
                  <a:pt x="4508938" y="3978166"/>
                </a:cubicBezTo>
                <a:cubicBezTo>
                  <a:pt x="4727028" y="3891456"/>
                  <a:pt x="4527332" y="3334407"/>
                  <a:pt x="4587766" y="3111062"/>
                </a:cubicBezTo>
                <a:cubicBezTo>
                  <a:pt x="4648201" y="2887717"/>
                  <a:pt x="4713890" y="2664373"/>
                  <a:pt x="4871545" y="2638097"/>
                </a:cubicBezTo>
                <a:cubicBezTo>
                  <a:pt x="5029200" y="2611821"/>
                  <a:pt x="5328745" y="3037490"/>
                  <a:pt x="5533697" y="2953407"/>
                </a:cubicBezTo>
                <a:cubicBezTo>
                  <a:pt x="5738649" y="2869324"/>
                  <a:pt x="5896303" y="2270235"/>
                  <a:pt x="6101255" y="2133600"/>
                </a:cubicBezTo>
                <a:cubicBezTo>
                  <a:pt x="6306207" y="1996966"/>
                  <a:pt x="6597869" y="2225565"/>
                  <a:pt x="6763407" y="2133600"/>
                </a:cubicBezTo>
                <a:cubicBezTo>
                  <a:pt x="6928945" y="2041635"/>
                  <a:pt x="6944711" y="1608083"/>
                  <a:pt x="7094483" y="1581807"/>
                </a:cubicBezTo>
                <a:cubicBezTo>
                  <a:pt x="7244255" y="1555531"/>
                  <a:pt x="7520151" y="1978573"/>
                  <a:pt x="7662041" y="1975945"/>
                </a:cubicBezTo>
                <a:cubicBezTo>
                  <a:pt x="7803931" y="1973318"/>
                  <a:pt x="7788166" y="1665890"/>
                  <a:pt x="7945821" y="1566042"/>
                </a:cubicBezTo>
                <a:cubicBezTo>
                  <a:pt x="8103476" y="1466194"/>
                  <a:pt x="8500242" y="1579179"/>
                  <a:pt x="8607973" y="1376855"/>
                </a:cubicBezTo>
                <a:cubicBezTo>
                  <a:pt x="8715704" y="1174531"/>
                  <a:pt x="8516007" y="572814"/>
                  <a:pt x="8592207" y="352097"/>
                </a:cubicBezTo>
                <a:cubicBezTo>
                  <a:pt x="8668407" y="131380"/>
                  <a:pt x="8988973" y="105104"/>
                  <a:pt x="9065173" y="52552"/>
                </a:cubicBezTo>
                <a:cubicBezTo>
                  <a:pt x="9141373" y="0"/>
                  <a:pt x="9049407" y="36786"/>
                  <a:pt x="9049407" y="36786"/>
                </a:cubicBezTo>
              </a:path>
            </a:pathLst>
          </a:custGeom>
          <a:ln w="25400">
            <a:solidFill>
              <a:srgbClr val="FFC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Oval 114"/>
          <p:cNvSpPr/>
          <p:nvPr/>
        </p:nvSpPr>
        <p:spPr>
          <a:xfrm>
            <a:off x="2483768" y="5301208"/>
            <a:ext cx="1584176" cy="1556792"/>
          </a:xfrm>
          <a:prstGeom prst="ellipse">
            <a:avLst/>
          </a:prstGeom>
          <a:solidFill>
            <a:schemeClr val="accent1">
              <a:alpha val="45000"/>
            </a:schemeClr>
          </a:solidFill>
          <a:ln w="254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588224" y="429309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72477"/>
                </a:solidFill>
              </a:rPr>
              <a:t>Business promotion</a:t>
            </a:r>
            <a:endParaRPr lang="ru-RU" sz="2400" b="1" dirty="0">
              <a:solidFill>
                <a:srgbClr val="072477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483768" y="56612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72477"/>
                </a:solidFill>
              </a:rPr>
              <a:t>Business environment</a:t>
            </a:r>
            <a:endParaRPr lang="ru-RU" b="1" dirty="0">
              <a:solidFill>
                <a:srgbClr val="072477"/>
              </a:solidFill>
            </a:endParaRPr>
          </a:p>
        </p:txBody>
      </p:sp>
      <p:sp>
        <p:nvSpPr>
          <p:cNvPr id="121" name="Freeform 120"/>
          <p:cNvSpPr/>
          <p:nvPr/>
        </p:nvSpPr>
        <p:spPr>
          <a:xfrm flipV="1">
            <a:off x="1115616" y="5301208"/>
            <a:ext cx="1368152" cy="936104"/>
          </a:xfrm>
          <a:custGeom>
            <a:avLst/>
            <a:gdLst>
              <a:gd name="connsiteX0" fmla="*/ 0 w 2443654"/>
              <a:gd name="connsiteY0" fmla="*/ 388883 h 388883"/>
              <a:gd name="connsiteX1" fmla="*/ 441434 w 2443654"/>
              <a:gd name="connsiteY1" fmla="*/ 278524 h 388883"/>
              <a:gd name="connsiteX2" fmla="*/ 740979 w 2443654"/>
              <a:gd name="connsiteY2" fmla="*/ 73573 h 388883"/>
              <a:gd name="connsiteX3" fmla="*/ 1056289 w 2443654"/>
              <a:gd name="connsiteY3" fmla="*/ 310055 h 388883"/>
              <a:gd name="connsiteX4" fmla="*/ 1292772 w 2443654"/>
              <a:gd name="connsiteY4" fmla="*/ 26276 h 388883"/>
              <a:gd name="connsiteX5" fmla="*/ 1671145 w 2443654"/>
              <a:gd name="connsiteY5" fmla="*/ 152400 h 388883"/>
              <a:gd name="connsiteX6" fmla="*/ 1986455 w 2443654"/>
              <a:gd name="connsiteY6" fmla="*/ 57807 h 388883"/>
              <a:gd name="connsiteX7" fmla="*/ 2207172 w 2443654"/>
              <a:gd name="connsiteY7" fmla="*/ 199697 h 388883"/>
              <a:gd name="connsiteX8" fmla="*/ 2412124 w 2443654"/>
              <a:gd name="connsiteY8" fmla="*/ 120869 h 388883"/>
              <a:gd name="connsiteX9" fmla="*/ 2301765 w 2443654"/>
              <a:gd name="connsiteY9" fmla="*/ 183931 h 388883"/>
              <a:gd name="connsiteX10" fmla="*/ 2427889 w 2443654"/>
              <a:gd name="connsiteY10" fmla="*/ 73573 h 388883"/>
              <a:gd name="connsiteX11" fmla="*/ 2396358 w 2443654"/>
              <a:gd name="connsiteY11" fmla="*/ 105104 h 38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3654" h="388883">
                <a:moveTo>
                  <a:pt x="0" y="388883"/>
                </a:moveTo>
                <a:cubicBezTo>
                  <a:pt x="158969" y="359979"/>
                  <a:pt x="317938" y="331076"/>
                  <a:pt x="441434" y="278524"/>
                </a:cubicBezTo>
                <a:cubicBezTo>
                  <a:pt x="564930" y="225972"/>
                  <a:pt x="638503" y="68318"/>
                  <a:pt x="740979" y="73573"/>
                </a:cubicBezTo>
                <a:cubicBezTo>
                  <a:pt x="843455" y="78828"/>
                  <a:pt x="964324" y="317938"/>
                  <a:pt x="1056289" y="310055"/>
                </a:cubicBezTo>
                <a:cubicBezTo>
                  <a:pt x="1148254" y="302172"/>
                  <a:pt x="1190296" y="52552"/>
                  <a:pt x="1292772" y="26276"/>
                </a:cubicBezTo>
                <a:cubicBezTo>
                  <a:pt x="1395248" y="0"/>
                  <a:pt x="1555531" y="147145"/>
                  <a:pt x="1671145" y="152400"/>
                </a:cubicBezTo>
                <a:cubicBezTo>
                  <a:pt x="1786759" y="157655"/>
                  <a:pt x="1897117" y="49924"/>
                  <a:pt x="1986455" y="57807"/>
                </a:cubicBezTo>
                <a:cubicBezTo>
                  <a:pt x="2075793" y="65690"/>
                  <a:pt x="2136227" y="189187"/>
                  <a:pt x="2207172" y="199697"/>
                </a:cubicBezTo>
                <a:cubicBezTo>
                  <a:pt x="2278117" y="210207"/>
                  <a:pt x="2396358" y="123497"/>
                  <a:pt x="2412124" y="120869"/>
                </a:cubicBezTo>
                <a:cubicBezTo>
                  <a:pt x="2427890" y="118241"/>
                  <a:pt x="2299138" y="191814"/>
                  <a:pt x="2301765" y="183931"/>
                </a:cubicBezTo>
                <a:cubicBezTo>
                  <a:pt x="2304392" y="176048"/>
                  <a:pt x="2412124" y="86711"/>
                  <a:pt x="2427889" y="73573"/>
                </a:cubicBezTo>
                <a:cubicBezTo>
                  <a:pt x="2443654" y="60435"/>
                  <a:pt x="2396358" y="105104"/>
                  <a:pt x="2396358" y="105104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Freeform 121"/>
          <p:cNvSpPr/>
          <p:nvPr/>
        </p:nvSpPr>
        <p:spPr>
          <a:xfrm rot="18386437">
            <a:off x="4435281" y="2993201"/>
            <a:ext cx="993517" cy="1951715"/>
          </a:xfrm>
          <a:custGeom>
            <a:avLst/>
            <a:gdLst>
              <a:gd name="connsiteX0" fmla="*/ 0 w 772510"/>
              <a:gd name="connsiteY0" fmla="*/ 0 h 457200"/>
              <a:gd name="connsiteX1" fmla="*/ 536027 w 772510"/>
              <a:gd name="connsiteY1" fmla="*/ 78827 h 457200"/>
              <a:gd name="connsiteX2" fmla="*/ 488731 w 772510"/>
              <a:gd name="connsiteY2" fmla="*/ 362607 h 457200"/>
              <a:gd name="connsiteX3" fmla="*/ 772510 w 77251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10" h="457200">
                <a:moveTo>
                  <a:pt x="0" y="0"/>
                </a:moveTo>
                <a:cubicBezTo>
                  <a:pt x="227286" y="9196"/>
                  <a:pt x="454572" y="18393"/>
                  <a:pt x="536027" y="78827"/>
                </a:cubicBezTo>
                <a:cubicBezTo>
                  <a:pt x="617482" y="139261"/>
                  <a:pt x="449317" y="299545"/>
                  <a:pt x="488731" y="362607"/>
                </a:cubicBezTo>
                <a:cubicBezTo>
                  <a:pt x="528145" y="425669"/>
                  <a:pt x="772510" y="457200"/>
                  <a:pt x="772510" y="457200"/>
                </a:cubicBezTo>
              </a:path>
            </a:pathLst>
          </a:custGeom>
          <a:ln w="12700">
            <a:solidFill>
              <a:srgbClr val="0724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4"/>
          <p:cNvGrpSpPr/>
          <p:nvPr/>
        </p:nvGrpSpPr>
        <p:grpSpPr>
          <a:xfrm>
            <a:off x="5292080" y="260648"/>
            <a:ext cx="1584176" cy="1512168"/>
            <a:chOff x="5943600" y="457200"/>
            <a:chExt cx="1752600" cy="1676400"/>
          </a:xfrm>
        </p:grpSpPr>
        <p:sp>
          <p:nvSpPr>
            <p:cNvPr id="119" name="Oval 118"/>
            <p:cNvSpPr/>
            <p:nvPr/>
          </p:nvSpPr>
          <p:spPr>
            <a:xfrm>
              <a:off x="5943600" y="457200"/>
              <a:ext cx="1752600" cy="16764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254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9320" y="914399"/>
              <a:ext cx="1676400" cy="716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72477"/>
                  </a:solidFill>
                </a:rPr>
                <a:t>Resource centre</a:t>
              </a:r>
              <a:endParaRPr lang="ru-RU" b="1" dirty="0">
                <a:solidFill>
                  <a:srgbClr val="072477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04800" y="1991141"/>
            <a:ext cx="3691136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72477"/>
                </a:solidFill>
                <a:latin typeface="Arial Narrow" pitchFamily="34" charset="0"/>
              </a:rPr>
              <a:t>EBA Support</a:t>
            </a:r>
            <a:endParaRPr lang="ru-RU" sz="4400" dirty="0">
              <a:solidFill>
                <a:srgbClr val="FFCC00"/>
              </a:solid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75648" y="249289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B2B </a:t>
            </a:r>
            <a:r>
              <a:rPr lang="en-US" sz="1600" b="1" dirty="0" smtClean="0">
                <a:solidFill>
                  <a:srgbClr val="072477"/>
                </a:solidFill>
              </a:rPr>
              <a:t>in the Netherlands</a:t>
            </a:r>
            <a:r>
              <a:rPr lang="ro-RO" sz="1600" b="1" dirty="0" smtClean="0">
                <a:solidFill>
                  <a:srgbClr val="072477"/>
                </a:solidFill>
              </a:rPr>
              <a:t>, </a:t>
            </a:r>
            <a:r>
              <a:rPr lang="ro-RO" sz="1600" b="1" dirty="0" err="1" smtClean="0">
                <a:solidFill>
                  <a:srgbClr val="072477"/>
                </a:solidFill>
              </a:rPr>
              <a:t>Kyiv</a:t>
            </a:r>
            <a:r>
              <a:rPr lang="ro-RO" sz="1600" b="1" dirty="0" smtClean="0">
                <a:solidFill>
                  <a:srgbClr val="072477"/>
                </a:solidFill>
              </a:rPr>
              <a:t>, Transnistria, Israel</a:t>
            </a:r>
            <a:r>
              <a:rPr lang="en-US" sz="1600" b="1" dirty="0" smtClean="0">
                <a:solidFill>
                  <a:srgbClr val="072477"/>
                </a:solidFill>
              </a:rPr>
              <a:t> 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07904" y="314096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072477"/>
                </a:solidFill>
              </a:rPr>
              <a:t>Participa</a:t>
            </a:r>
            <a:r>
              <a:rPr lang="en-US" sz="1600" b="1" dirty="0" err="1" smtClean="0">
                <a:solidFill>
                  <a:srgbClr val="072477"/>
                </a:solidFill>
              </a:rPr>
              <a:t>tion</a:t>
            </a:r>
            <a:r>
              <a:rPr lang="en-US" sz="1600" b="1" dirty="0" smtClean="0">
                <a:solidFill>
                  <a:srgbClr val="072477"/>
                </a:solidFill>
              </a:rPr>
              <a:t> in forums, conferences, fairs</a:t>
            </a:r>
            <a:endParaRPr lang="ru-RU" sz="1600" b="1" dirty="0">
              <a:solidFill>
                <a:srgbClr val="07247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920" y="393305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72477"/>
                </a:solidFill>
              </a:rPr>
              <a:t>Cooperation agreements signed with</a:t>
            </a:r>
            <a:r>
              <a:rPr lang="ro-RO" sz="1600" b="1" dirty="0" smtClean="0">
                <a:solidFill>
                  <a:srgbClr val="072477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CCIM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err="1" smtClean="0">
                <a:solidFill>
                  <a:srgbClr val="072477"/>
                </a:solidFill>
              </a:rPr>
              <a:t>Confindustria</a:t>
            </a:r>
            <a:endParaRPr lang="ro-RO" sz="1600" b="1" dirty="0" smtClean="0">
              <a:solidFill>
                <a:srgbClr val="072477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AAIPC- Transnistria</a:t>
            </a:r>
          </a:p>
          <a:p>
            <a:pPr marL="342900" indent="-342900">
              <a:buFont typeface="+mj-lt"/>
              <a:buAutoNum type="arabicPeriod"/>
            </a:pPr>
            <a:r>
              <a:rPr lang="ro-RO" sz="1600" b="1" dirty="0" smtClean="0">
                <a:solidFill>
                  <a:srgbClr val="072477"/>
                </a:solidFill>
              </a:rPr>
              <a:t>CCIM</a:t>
            </a:r>
            <a:endParaRPr lang="ru-RU" sz="1600" b="1" dirty="0">
              <a:solidFill>
                <a:srgbClr val="072477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6" grpId="0" build="p"/>
      <p:bldP spid="42" grpId="0" build="p"/>
      <p:bldP spid="43" grpId="0" build="p"/>
      <p:bldP spid="1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mkh3jiw0SiYdYZRoJxE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zZx.HH3E.XmDGaq81LG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laxhPrD0Kq818kATrg2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lbBBB5fUOcYKLcFfrO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VGvlrYOE2j9u9nIf3G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Kplml87EiXuZg0VlLCA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2643</TotalTime>
  <Words>338</Words>
  <Application>Microsoft Office PowerPoint</Application>
  <PresentationFormat>Экран (4:3)</PresentationFormat>
  <Paragraphs>110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think-cell Slide</vt:lpstr>
      <vt:lpstr>TOGETHER WITH EBA – REALITY AND NEW PERSPECTIVES</vt:lpstr>
      <vt:lpstr>Слайд 2</vt:lpstr>
      <vt:lpstr>Слайд 3</vt:lpstr>
      <vt:lpstr>Слайд 4</vt:lpstr>
      <vt:lpstr>Слайд 5</vt:lpstr>
      <vt:lpstr>REALITY</vt:lpstr>
      <vt:lpstr>Слайд 7</vt:lpstr>
      <vt:lpstr>Слайд 8</vt:lpstr>
      <vt:lpstr>Слайд 9</vt:lpstr>
      <vt:lpstr>Слайд 10</vt:lpstr>
      <vt:lpstr>PERSPECTIVES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Mariana</dc:creator>
  <cp:lastModifiedBy>Mariana</cp:lastModifiedBy>
  <cp:revision>275</cp:revision>
  <dcterms:created xsi:type="dcterms:W3CDTF">2012-02-05T11:34:51Z</dcterms:created>
  <dcterms:modified xsi:type="dcterms:W3CDTF">2012-07-05T14:23:00Z</dcterms:modified>
</cp:coreProperties>
</file>